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825841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916555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 Subscriptions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Promote exclusive benefits to convert the 73% non-subscriber base, especially the 958 repeat buyers.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539722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Loyalty Programs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Reward repeat buyers to accelerate movement from Returning to Loyal segment.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324826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Review Discount Policy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Balance promotional sales with margin control, especially for high-discount products like Hats and Sneakers.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79808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Positioning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Highlight top-rated products (Gloves, Sandals, Boots) and best-sellers in marketing campaigns.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82856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Targeted Marketing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Focus on Young Adults and express-shipping users who demonstrate higher purchase values.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4113" y="589836"/>
            <a:ext cx="5434608" cy="628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Overview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234113" y="1645325"/>
            <a:ext cx="237148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3,900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234113" y="2617232"/>
            <a:ext cx="2371487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Purchases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34113" y="3373517"/>
            <a:ext cx="237148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2657" y="1645325"/>
            <a:ext cx="237148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18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8872657" y="2617232"/>
            <a:ext cx="237148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Points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872657" y="3059430"/>
            <a:ext cx="237148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Features covering demographics and behavior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1201" y="1645325"/>
            <a:ext cx="237148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$59.76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11511201" y="2617232"/>
            <a:ext cx="237148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Avg Purchase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1511201" y="3059430"/>
            <a:ext cx="237148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Mean transaction value across all customers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72657" y="4618553"/>
            <a:ext cx="2371487" cy="704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3.75</a:t>
            </a:r>
            <a:endParaRPr lang="en-US" sz="5550" dirty="0"/>
          </a:p>
        </p:txBody>
      </p:sp>
      <p:sp>
        <p:nvSpPr>
          <p:cNvPr id="14" name="Text 11"/>
          <p:cNvSpPr/>
          <p:nvPr/>
        </p:nvSpPr>
        <p:spPr>
          <a:xfrm>
            <a:off x="8872657" y="5590461"/>
            <a:ext cx="2371487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Avg Rating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872657" y="6032659"/>
            <a:ext cx="237148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satisfaction score out of 5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4113" y="6956346"/>
            <a:ext cx="7648575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features include customer demographics, purchase details, shopping behavior patterns, and subscription status across 50 locations.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211" y="429935"/>
            <a:ext cx="6250543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Preparation &amp; Cleaning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47211" y="1280517"/>
            <a:ext cx="245280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Analysis Steps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47211" y="1666756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Loaded dataset using pandas for exploration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7211" y="1971437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Imputed 37 missing Review Rating values using median by category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7211" y="2276118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Standardized columns to snake case format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7211" y="2580799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age_group and purchase_frequency_days features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7211" y="2885480"/>
            <a:ext cx="657725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Dropped redundant promo_code_used column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513558" y="1280517"/>
            <a:ext cx="237148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Integration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13558" y="1666756"/>
            <a:ext cx="6577251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Connected Python to PostgreSQL and loaded cleaned data for structured SQL analysis. This enabled efficient querying of business transactions and customer behavior patterns.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558" y="2342674"/>
            <a:ext cx="6577251" cy="6577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580" y="500896"/>
            <a:ext cx="4310777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Insights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37580" y="1401008"/>
            <a:ext cx="6586538" cy="1433751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819745" y="1583174"/>
            <a:ext cx="214324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Male Customers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19745" y="1960364"/>
            <a:ext cx="622220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$157,890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revenue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819745" y="2361128"/>
            <a:ext cx="622220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68% of total revenue generated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406283" y="1401008"/>
            <a:ext cx="6586538" cy="1433751"/>
          </a:xfrm>
          <a:prstGeom prst="roundRect">
            <a:avLst>
              <a:gd name="adj" fmla="val 1906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7588448" y="1583174"/>
            <a:ext cx="2420422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Female Customers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8448" y="1960364"/>
            <a:ext cx="622220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$75,191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total revenue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88448" y="2361128"/>
            <a:ext cx="622220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32% of total revenue generated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7580" y="3221831"/>
            <a:ext cx="385512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High-Spending Discount Users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637580" y="3671888"/>
            <a:ext cx="7835384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839 customers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who used discounts but still spent above the $59.76 average purchase amount, indicating price-conscious yet high-value shoppers.</a:t>
            </a:r>
            <a:endParaRPr lang="en-US" sz="14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4925" y="3244572"/>
            <a:ext cx="5075396" cy="50753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0336"/>
            <a:ext cx="66960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Top-Rated Products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22076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291596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196310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14264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2920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416022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3.86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322076"/>
            <a:ext cx="4158734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291596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196310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14264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2920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416022"/>
            <a:ext cx="36191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3.84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322076"/>
            <a:ext cx="4158853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291596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1963103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14264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2920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416022"/>
            <a:ext cx="36192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3.82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466713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4636651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30815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448770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265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576107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3.80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466713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112836"/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4636651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430815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448770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265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576107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Average rating: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3.78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837724" y="668309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 shipping customers spend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$60.48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on average versus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$58.46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Standard shipping, suggesting premium service users have higher purchase values.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414" y="357783"/>
            <a:ext cx="394120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Analysis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414" y="1000720"/>
            <a:ext cx="13719572" cy="752225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17350" y="8553450"/>
            <a:ext cx="130016" cy="130016"/>
          </a:xfrm>
          <a:prstGeom prst="roundRect">
            <a:avLst>
              <a:gd name="adj" fmla="val 14066"/>
            </a:avLst>
          </a:prstGeom>
          <a:solidFill>
            <a:srgbClr val="054842"/>
          </a:solidFill>
          <a:ln/>
        </p:spPr>
      </p:sp>
      <p:sp>
        <p:nvSpPr>
          <p:cNvPr id="5" name="Text 2"/>
          <p:cNvSpPr/>
          <p:nvPr/>
        </p:nvSpPr>
        <p:spPr>
          <a:xfrm>
            <a:off x="6608326" y="8553450"/>
            <a:ext cx="630674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</a:t>
            </a:r>
            <a:endParaRPr lang="en-US" sz="1000" dirty="0"/>
          </a:p>
        </p:txBody>
      </p:sp>
      <p:sp>
        <p:nvSpPr>
          <p:cNvPr id="6" name="Shape 3"/>
          <p:cNvSpPr/>
          <p:nvPr/>
        </p:nvSpPr>
        <p:spPr>
          <a:xfrm>
            <a:off x="7391400" y="8553450"/>
            <a:ext cx="130016" cy="130016"/>
          </a:xfrm>
          <a:prstGeom prst="roundRect">
            <a:avLst>
              <a:gd name="adj" fmla="val 14066"/>
            </a:avLst>
          </a:prstGeom>
          <a:solidFill>
            <a:srgbClr val="28F1DE"/>
          </a:solidFill>
          <a:ln/>
        </p:spPr>
      </p:sp>
      <p:sp>
        <p:nvSpPr>
          <p:cNvPr id="7" name="Text 4"/>
          <p:cNvSpPr/>
          <p:nvPr/>
        </p:nvSpPr>
        <p:spPr>
          <a:xfrm>
            <a:off x="7582376" y="8553450"/>
            <a:ext cx="917972" cy="130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Non-Subscribers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5414" y="8959929"/>
            <a:ext cx="1530787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55414" y="9281279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1,053 customers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55414" y="9606439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Avg spend: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$59.49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455414" y="9931598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$62,645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5095161" y="8959929"/>
            <a:ext cx="1530787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095161" y="9281279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2,847 customers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5095161" y="9606439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Avg spend: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$59.87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5095161" y="9931598"/>
            <a:ext cx="4314706" cy="208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Revenue: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$170,436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9734907" y="8959929"/>
            <a:ext cx="1530787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Finding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9734907" y="9281279"/>
            <a:ext cx="4455081" cy="416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Only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27%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subscribe despite similar spending patterns, indicating significant growth opportunity.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0233"/>
            <a:ext cx="83247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Segmentation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93000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2728793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332315"/>
            <a:ext cx="13799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2827853"/>
            <a:ext cx="13799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83 customers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464838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3509962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397811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3749278"/>
            <a:ext cx="16353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244816"/>
            <a:ext cx="163532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701 customers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4881801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4926925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3950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166241"/>
            <a:ext cx="15751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5661779"/>
            <a:ext cx="157519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3,116 customers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5533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majority of customers (80%) fall into the Loyal segment, demonstrating strong retention. However,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958 repeat buyers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5+ purchases remain unsubscribed, representing untapped subscription potential.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5282"/>
            <a:ext cx="7784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7290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sellers: Blouse, Pants, Shirt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151233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51233" y="417290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sellers: Jewelry, Sunglasses, Belt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64743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64743" y="417290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sellers: Sandals, Shoes, Sneakers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0778252" y="3677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78252" y="4172902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sellers: Jacket, Coat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20815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Hat leads discount dependency at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50%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followed by Sneakers (49.66%) and Coat (49.07%), suggesting these products require promotional support to drive sales.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341"/>
            <a:ext cx="7116961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Revenue Distribution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237" y="1228844"/>
            <a:ext cx="13511927" cy="7566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9237" y="8975169"/>
            <a:ext cx="13511927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Young Adults generate the highest revenue at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$62,143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followed closely by Middle-aged customers. Revenue distribution is relatively balanced across age groups, suggesting broad market appeal.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2025-11-26T04:29:54Z</dcterms:created>
  <dcterms:modified xsi:type="dcterms:W3CDTF">2025-11-26T04:29:54Z</dcterms:modified>
</cp:coreProperties>
</file>